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3" r:id="rId2"/>
    <p:sldId id="264" r:id="rId3"/>
    <p:sldId id="265" r:id="rId4"/>
    <p:sldId id="258" r:id="rId5"/>
    <p:sldId id="267" r:id="rId6"/>
    <p:sldId id="266" r:id="rId7"/>
    <p:sldId id="268" r:id="rId8"/>
    <p:sldId id="269" r:id="rId9"/>
    <p:sldId id="261"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7"/>
    <p:restoredTop sz="94610"/>
  </p:normalViewPr>
  <p:slideViewPr>
    <p:cSldViewPr snapToGrid="0" snapToObjects="1">
      <p:cViewPr>
        <p:scale>
          <a:sx n="100" d="100"/>
          <a:sy n="100" d="100"/>
        </p:scale>
        <p:origin x="336"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4787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8377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763264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4107009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035218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043155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101589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165271"/>
            <a:ext cx="7477601" cy="2499598"/>
          </a:xfrm>
          <a:prstGeom prst="rect">
            <a:avLst/>
          </a:prstGeom>
          <a:noFill/>
          <a:ln/>
        </p:spPr>
        <p:txBody>
          <a:bodyPr wrap="squar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From Kick-off to Glory: Visualizing the Evolution of FIFA World Cups</a:t>
            </a:r>
            <a:endParaRPr lang="en-US" sz="5249" dirty="0"/>
          </a:p>
        </p:txBody>
      </p:sp>
      <p:sp>
        <p:nvSpPr>
          <p:cNvPr id="6" name="Text 3"/>
          <p:cNvSpPr/>
          <p:nvPr/>
        </p:nvSpPr>
        <p:spPr>
          <a:xfrm>
            <a:off x="833199" y="5359995"/>
            <a:ext cx="7477601" cy="1066205"/>
          </a:xfrm>
          <a:prstGeom prst="rect">
            <a:avLst/>
          </a:prstGeom>
          <a:noFill/>
          <a:ln/>
        </p:spPr>
        <p:txBody>
          <a:bodyPr wrap="square" rtlCol="0" anchor="t"/>
          <a:lstStyle/>
          <a:p>
            <a:pPr marL="0" indent="0" algn="ctr">
              <a:lnSpc>
                <a:spcPts val="2799"/>
              </a:lnSpc>
              <a:buNone/>
            </a:pPr>
            <a:r>
              <a:rPr lang="en-US" sz="2400" b="1" dirty="0">
                <a:solidFill>
                  <a:srgbClr val="EEEFF5"/>
                </a:solidFill>
                <a:latin typeface="Montserrat" pitchFamily="34" charset="0"/>
                <a:ea typeface="Montserrat" pitchFamily="34" charset="-122"/>
                <a:cs typeface="Montserrat" pitchFamily="34" charset="-120"/>
              </a:rPr>
              <a:t>Final Presentation</a:t>
            </a:r>
            <a:endParaRPr lang="en-US" sz="2400" b="1" dirty="0"/>
          </a:p>
        </p:txBody>
      </p:sp>
      <p:sp>
        <p:nvSpPr>
          <p:cNvPr id="7" name="TextBox 6">
            <a:extLst>
              <a:ext uri="{FF2B5EF4-FFF2-40B4-BE49-F238E27FC236}">
                <a16:creationId xmlns:a16="http://schemas.microsoft.com/office/drawing/2014/main" id="{62590C68-CC50-9CD5-6464-9F39D6B52FD8}"/>
              </a:ext>
            </a:extLst>
          </p:cNvPr>
          <p:cNvSpPr txBox="1"/>
          <p:nvPr/>
        </p:nvSpPr>
        <p:spPr>
          <a:xfrm>
            <a:off x="1003300" y="6781800"/>
            <a:ext cx="6807200" cy="923330"/>
          </a:xfrm>
          <a:prstGeom prst="rect">
            <a:avLst/>
          </a:prstGeom>
          <a:noFill/>
        </p:spPr>
        <p:txBody>
          <a:bodyPr wrap="square" rtlCol="0">
            <a:spAutoFit/>
          </a:bodyPr>
          <a:lstStyle/>
          <a:p>
            <a:r>
              <a:rPr lang="en-US" dirty="0">
                <a:solidFill>
                  <a:schemeClr val="bg1"/>
                </a:solidFill>
              </a:rPr>
              <a:t>Team:</a:t>
            </a:r>
          </a:p>
          <a:p>
            <a:r>
              <a:rPr lang="en-US" dirty="0">
                <a:solidFill>
                  <a:schemeClr val="bg1"/>
                </a:solidFill>
              </a:rPr>
              <a:t>	Bhargavi Dwivedi</a:t>
            </a:r>
          </a:p>
          <a:p>
            <a:r>
              <a:rPr lang="en-US" dirty="0">
                <a:solidFill>
                  <a:schemeClr val="bg1"/>
                </a:solidFill>
              </a:rPr>
              <a:t>	Utkarsh Pratap Singh Jadon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1" y="407773"/>
            <a:ext cx="14630400" cy="8229600"/>
          </a:xfrm>
          <a:prstGeom prst="rect">
            <a:avLst/>
          </a:prstGeom>
          <a:solidFill>
            <a:srgbClr val="282C32"/>
          </a:solidFill>
          <a:ln/>
        </p:spPr>
        <p:txBody>
          <a:bodyPr/>
          <a:lstStyle/>
          <a:p>
            <a:r>
              <a:rPr lang="en-US" dirty="0"/>
              <a:t>F</a:t>
            </a:r>
          </a:p>
        </p:txBody>
      </p:sp>
      <p:pic>
        <p:nvPicPr>
          <p:cNvPr id="4" name="Image 0" descr="preencoded.png"/>
          <p:cNvPicPr>
            <a:picLocks noChangeAspect="1"/>
          </p:cNvPicPr>
          <p:nvPr/>
        </p:nvPicPr>
        <p:blipFill>
          <a:blip r:embed="rId3"/>
          <a:stretch>
            <a:fillRect/>
          </a:stretch>
        </p:blipFill>
        <p:spPr>
          <a:xfrm>
            <a:off x="0" y="0"/>
            <a:ext cx="14630400" cy="815546"/>
          </a:xfrm>
          <a:prstGeom prst="rect">
            <a:avLst/>
          </a:prstGeom>
        </p:spPr>
      </p:pic>
      <p:sp>
        <p:nvSpPr>
          <p:cNvPr id="5" name="Text 2"/>
          <p:cNvSpPr/>
          <p:nvPr/>
        </p:nvSpPr>
        <p:spPr>
          <a:xfrm>
            <a:off x="3534251" y="1317085"/>
            <a:ext cx="5829300" cy="585430"/>
          </a:xfrm>
          <a:prstGeom prst="rect">
            <a:avLst/>
          </a:prstGeom>
          <a:noFill/>
          <a:ln/>
        </p:spPr>
        <p:txBody>
          <a:bodyPr wrap="none" rtlCol="0" anchor="t"/>
          <a:lstStyle/>
          <a:p>
            <a:pPr marL="0" indent="0">
              <a:lnSpc>
                <a:spcPts val="4610"/>
              </a:lnSpc>
              <a:buNone/>
            </a:pPr>
            <a:r>
              <a:rPr lang="en-US" sz="3688" b="1" dirty="0">
                <a:solidFill>
                  <a:srgbClr val="60A9FF"/>
                </a:solidFill>
                <a:latin typeface="Barlow" pitchFamily="34" charset="0"/>
                <a:ea typeface="Barlow" pitchFamily="34" charset="-122"/>
                <a:cs typeface="Barlow" pitchFamily="34" charset="-120"/>
              </a:rPr>
              <a:t>Motivation and Objective</a:t>
            </a:r>
            <a:endParaRPr lang="en-US" sz="3688" dirty="0"/>
          </a:p>
        </p:txBody>
      </p:sp>
      <p:sp>
        <p:nvSpPr>
          <p:cNvPr id="6" name="Shape 3"/>
          <p:cNvSpPr/>
          <p:nvPr/>
        </p:nvSpPr>
        <p:spPr>
          <a:xfrm>
            <a:off x="7273052" y="3723084"/>
            <a:ext cx="84296" cy="3993237"/>
          </a:xfrm>
          <a:prstGeom prst="rect">
            <a:avLst/>
          </a:prstGeom>
          <a:solidFill>
            <a:srgbClr val="282C32"/>
          </a:solidFill>
          <a:ln/>
        </p:spPr>
        <p:txBody>
          <a:bodyPr/>
          <a:lstStyle/>
          <a:p>
            <a:endParaRPr lang="en-US"/>
          </a:p>
        </p:txBody>
      </p:sp>
      <p:sp>
        <p:nvSpPr>
          <p:cNvPr id="7" name="Shape 4"/>
          <p:cNvSpPr/>
          <p:nvPr/>
        </p:nvSpPr>
        <p:spPr>
          <a:xfrm>
            <a:off x="7525941" y="4038005"/>
            <a:ext cx="655558" cy="84296"/>
          </a:xfrm>
          <a:prstGeom prst="rect">
            <a:avLst/>
          </a:prstGeom>
          <a:solidFill>
            <a:srgbClr val="282C32"/>
          </a:solidFill>
          <a:ln/>
        </p:spPr>
        <p:txBody>
          <a:bodyPr/>
          <a:lstStyle/>
          <a:p>
            <a:endParaRPr lang="en-US"/>
          </a:p>
        </p:txBody>
      </p:sp>
      <p:sp>
        <p:nvSpPr>
          <p:cNvPr id="8" name="Shape 5"/>
          <p:cNvSpPr/>
          <p:nvPr/>
        </p:nvSpPr>
        <p:spPr>
          <a:xfrm>
            <a:off x="7104459" y="3869412"/>
            <a:ext cx="421481" cy="421481"/>
          </a:xfrm>
          <a:prstGeom prst="roundRect">
            <a:avLst>
              <a:gd name="adj" fmla="val 26668"/>
            </a:avLst>
          </a:prstGeom>
          <a:solidFill>
            <a:srgbClr val="282C32"/>
          </a:solidFill>
          <a:ln/>
        </p:spPr>
        <p:txBody>
          <a:bodyPr/>
          <a:lstStyle/>
          <a:p>
            <a:endParaRPr lang="en-US"/>
          </a:p>
        </p:txBody>
      </p:sp>
      <p:sp>
        <p:nvSpPr>
          <p:cNvPr id="9" name="Text 6"/>
          <p:cNvSpPr/>
          <p:nvPr/>
        </p:nvSpPr>
        <p:spPr>
          <a:xfrm>
            <a:off x="7265670" y="3904536"/>
            <a:ext cx="99060" cy="351234"/>
          </a:xfrm>
          <a:prstGeom prst="rect">
            <a:avLst/>
          </a:prstGeom>
          <a:noFill/>
          <a:ln/>
        </p:spPr>
        <p:txBody>
          <a:bodyPr wrap="none" rtlCol="0" anchor="t"/>
          <a:lstStyle/>
          <a:p>
            <a:pPr marL="0" indent="0" algn="ctr">
              <a:lnSpc>
                <a:spcPts val="2766"/>
              </a:lnSpc>
              <a:buNone/>
            </a:pPr>
            <a:endParaRPr lang="en-US" sz="2213" dirty="0"/>
          </a:p>
        </p:txBody>
      </p:sp>
      <p:sp>
        <p:nvSpPr>
          <p:cNvPr id="10" name="Text 7"/>
          <p:cNvSpPr/>
          <p:nvPr/>
        </p:nvSpPr>
        <p:spPr>
          <a:xfrm>
            <a:off x="8345448" y="3910370"/>
            <a:ext cx="3200400" cy="292656"/>
          </a:xfrm>
          <a:prstGeom prst="rect">
            <a:avLst/>
          </a:prstGeom>
          <a:noFill/>
          <a:ln/>
        </p:spPr>
        <p:txBody>
          <a:bodyPr wrap="none" rtlCol="0" anchor="t"/>
          <a:lstStyle/>
          <a:p>
            <a:pPr marL="0" indent="0" algn="l">
              <a:lnSpc>
                <a:spcPts val="2305"/>
              </a:lnSpc>
              <a:buNone/>
            </a:pPr>
            <a:endParaRPr lang="en-US" sz="1844" dirty="0"/>
          </a:p>
        </p:txBody>
      </p:sp>
      <p:sp>
        <p:nvSpPr>
          <p:cNvPr id="12" name="Shape 9"/>
          <p:cNvSpPr/>
          <p:nvPr/>
        </p:nvSpPr>
        <p:spPr>
          <a:xfrm>
            <a:off x="6448901" y="4974550"/>
            <a:ext cx="655558" cy="84296"/>
          </a:xfrm>
          <a:prstGeom prst="rect">
            <a:avLst/>
          </a:prstGeom>
          <a:solidFill>
            <a:srgbClr val="282C32"/>
          </a:solidFill>
          <a:ln/>
        </p:spPr>
        <p:txBody>
          <a:bodyPr/>
          <a:lstStyle/>
          <a:p>
            <a:endParaRPr lang="en-US"/>
          </a:p>
        </p:txBody>
      </p:sp>
      <p:sp>
        <p:nvSpPr>
          <p:cNvPr id="17" name="Shape 14"/>
          <p:cNvSpPr/>
          <p:nvPr/>
        </p:nvSpPr>
        <p:spPr>
          <a:xfrm>
            <a:off x="7525941" y="5978485"/>
            <a:ext cx="655558" cy="84296"/>
          </a:xfrm>
          <a:prstGeom prst="rect">
            <a:avLst/>
          </a:prstGeom>
          <a:solidFill>
            <a:srgbClr val="282C32"/>
          </a:solidFill>
          <a:ln/>
        </p:spPr>
        <p:txBody>
          <a:bodyPr/>
          <a:lstStyle/>
          <a:p>
            <a:endParaRPr lang="en-US"/>
          </a:p>
        </p:txBody>
      </p:sp>
      <p:sp>
        <p:nvSpPr>
          <p:cNvPr id="18" name="Shape 15"/>
          <p:cNvSpPr/>
          <p:nvPr/>
        </p:nvSpPr>
        <p:spPr>
          <a:xfrm>
            <a:off x="7104459" y="5809893"/>
            <a:ext cx="421481" cy="421481"/>
          </a:xfrm>
          <a:prstGeom prst="roundRect">
            <a:avLst>
              <a:gd name="adj" fmla="val 26668"/>
            </a:avLst>
          </a:prstGeom>
          <a:solidFill>
            <a:srgbClr val="282C32"/>
          </a:solidFill>
          <a:ln/>
        </p:spPr>
        <p:txBody>
          <a:bodyPr/>
          <a:lstStyle/>
          <a:p>
            <a:endParaRPr lang="en-US"/>
          </a:p>
        </p:txBody>
      </p:sp>
      <p:sp>
        <p:nvSpPr>
          <p:cNvPr id="23" name="TextBox 22">
            <a:extLst>
              <a:ext uri="{FF2B5EF4-FFF2-40B4-BE49-F238E27FC236}">
                <a16:creationId xmlns:a16="http://schemas.microsoft.com/office/drawing/2014/main" id="{A28B06FE-EDA3-4F9D-BD44-EFD6F2E98FA0}"/>
              </a:ext>
            </a:extLst>
          </p:cNvPr>
          <p:cNvSpPr txBox="1"/>
          <p:nvPr/>
        </p:nvSpPr>
        <p:spPr>
          <a:xfrm>
            <a:off x="907452" y="3183951"/>
            <a:ext cx="6017742" cy="2092881"/>
          </a:xfrm>
          <a:prstGeom prst="rect">
            <a:avLst/>
          </a:prstGeom>
          <a:noFill/>
        </p:spPr>
        <p:txBody>
          <a:bodyPr wrap="square" rtlCol="0">
            <a:spAutoFit/>
          </a:bodyPr>
          <a:lstStyle/>
          <a:p>
            <a:r>
              <a:rPr lang="en-US" sz="2400" b="1" kern="0" spc="-125" dirty="0">
                <a:solidFill>
                  <a:srgbClr val="FFFFFF"/>
                </a:solidFill>
                <a:latin typeface="Comic Sans MS" panose="030F0902030302020204" pitchFamily="66" charset="0"/>
                <a:ea typeface="Inter" pitchFamily="34" charset="-122"/>
                <a:cs typeface="Inter" pitchFamily="34" charset="-120"/>
              </a:rPr>
              <a:t>Motivation</a:t>
            </a:r>
            <a:r>
              <a:rPr lang="en-US" sz="1600" dirty="0">
                <a:solidFill>
                  <a:schemeClr val="bg1"/>
                </a:solidFill>
              </a:rPr>
              <a:t> </a:t>
            </a:r>
          </a:p>
          <a:p>
            <a:endParaRPr lang="en-US" sz="1600" dirty="0">
              <a:solidFill>
                <a:schemeClr val="bg1"/>
              </a:solidFill>
            </a:endParaRPr>
          </a:p>
          <a:p>
            <a:r>
              <a:rPr lang="en-US" kern="0" spc="-33" dirty="0">
                <a:solidFill>
                  <a:srgbClr val="E5E0DF"/>
                </a:solidFill>
                <a:latin typeface="Inter" pitchFamily="34" charset="0"/>
                <a:ea typeface="Inter" pitchFamily="34" charset="-122"/>
                <a:cs typeface="Inter" pitchFamily="34" charset="-120"/>
              </a:rPr>
              <a:t>FIFA World Cups have evolved drastically over the decades since its inception in 1930.  We seek to uncover insights into the tournament’s growth, historical development of national teams’ performances, and how the globally increasing participation has affected the evolution FIFA World Cup</a:t>
            </a:r>
          </a:p>
        </p:txBody>
      </p:sp>
      <p:sp>
        <p:nvSpPr>
          <p:cNvPr id="26" name="TextBox 25">
            <a:extLst>
              <a:ext uri="{FF2B5EF4-FFF2-40B4-BE49-F238E27FC236}">
                <a16:creationId xmlns:a16="http://schemas.microsoft.com/office/drawing/2014/main" id="{040BA48A-1783-FAF1-1FA1-6D7D8DF356BC}"/>
              </a:ext>
            </a:extLst>
          </p:cNvPr>
          <p:cNvSpPr txBox="1"/>
          <p:nvPr/>
        </p:nvSpPr>
        <p:spPr>
          <a:xfrm>
            <a:off x="8318712" y="3183951"/>
            <a:ext cx="5288692" cy="1200329"/>
          </a:xfrm>
          <a:prstGeom prst="rect">
            <a:avLst/>
          </a:prstGeom>
          <a:noFill/>
        </p:spPr>
        <p:txBody>
          <a:bodyPr wrap="square" rtlCol="0">
            <a:spAutoFit/>
          </a:bodyPr>
          <a:lstStyle/>
          <a:p>
            <a:r>
              <a:rPr lang="en-US" sz="2400" b="1" kern="0" spc="-125" dirty="0">
                <a:solidFill>
                  <a:srgbClr val="FFFFFF"/>
                </a:solidFill>
                <a:latin typeface="Comic Sans MS" panose="030F0902030302020204" pitchFamily="66" charset="0"/>
                <a:ea typeface="Inter" pitchFamily="34" charset="-122"/>
                <a:cs typeface="Inter" pitchFamily="34" charset="-120"/>
              </a:rPr>
              <a:t>Objective</a:t>
            </a:r>
          </a:p>
          <a:p>
            <a:endParaRPr lang="en-US" sz="1600" b="1" kern="0" spc="-125" dirty="0">
              <a:solidFill>
                <a:srgbClr val="FFFFFF"/>
              </a:solidFill>
              <a:latin typeface="Comic Sans MS" panose="030F0902030302020204" pitchFamily="66" charset="0"/>
              <a:ea typeface="Inter" pitchFamily="34" charset="-122"/>
            </a:endParaRPr>
          </a:p>
          <a:p>
            <a:r>
              <a:rPr lang="en-US" sz="2000" kern="0" spc="-33" dirty="0">
                <a:solidFill>
                  <a:srgbClr val="E5E0DF"/>
                </a:solidFill>
                <a:latin typeface="Inter" pitchFamily="34" charset="0"/>
                <a:ea typeface="Inter" pitchFamily="34" charset="-122"/>
              </a:rPr>
              <a:t>Do goals win you FIFA World Cups?</a:t>
            </a:r>
          </a:p>
          <a:p>
            <a:endParaRPr lang="en-US" sz="1200" dirty="0">
              <a:solidFill>
                <a:schemeClr val="bg1"/>
              </a:solidFill>
            </a:endParaRPr>
          </a:p>
        </p:txBody>
      </p:sp>
      <p:sp>
        <p:nvSpPr>
          <p:cNvPr id="32" name="Shape 4">
            <a:extLst>
              <a:ext uri="{FF2B5EF4-FFF2-40B4-BE49-F238E27FC236}">
                <a16:creationId xmlns:a16="http://schemas.microsoft.com/office/drawing/2014/main" id="{4C335EB3-C6E4-1409-817E-32FEFE3248FC}"/>
              </a:ext>
            </a:extLst>
          </p:cNvPr>
          <p:cNvSpPr/>
          <p:nvPr/>
        </p:nvSpPr>
        <p:spPr>
          <a:xfrm>
            <a:off x="345336" y="3183951"/>
            <a:ext cx="234834" cy="244057"/>
          </a:xfrm>
          <a:prstGeom prst="roundRect">
            <a:avLst>
              <a:gd name="adj" fmla="val 26667"/>
            </a:avLst>
          </a:prstGeom>
          <a:solidFill>
            <a:schemeClr val="bg2">
              <a:lumMod val="75000"/>
            </a:schemeClr>
          </a:solidFill>
          <a:ln/>
        </p:spPr>
        <p:txBody>
          <a:bodyPr/>
          <a:lstStyle/>
          <a:p>
            <a:endParaRPr lang="en-US"/>
          </a:p>
        </p:txBody>
      </p:sp>
      <p:sp>
        <p:nvSpPr>
          <p:cNvPr id="34" name="Shape 4">
            <a:extLst>
              <a:ext uri="{FF2B5EF4-FFF2-40B4-BE49-F238E27FC236}">
                <a16:creationId xmlns:a16="http://schemas.microsoft.com/office/drawing/2014/main" id="{56E1E052-D9DE-8216-D988-0F0C928B6277}"/>
              </a:ext>
            </a:extLst>
          </p:cNvPr>
          <p:cNvSpPr/>
          <p:nvPr/>
        </p:nvSpPr>
        <p:spPr>
          <a:xfrm>
            <a:off x="7904613" y="3304584"/>
            <a:ext cx="234834" cy="244057"/>
          </a:xfrm>
          <a:prstGeom prst="roundRect">
            <a:avLst>
              <a:gd name="adj" fmla="val 26667"/>
            </a:avLst>
          </a:prstGeom>
          <a:solidFill>
            <a:schemeClr val="bg2">
              <a:lumMod val="75000"/>
            </a:schemeClr>
          </a:solidFill>
          <a:ln/>
        </p:spPr>
        <p:txBody>
          <a:bodyPr/>
          <a:lstStyle/>
          <a:p>
            <a:endParaRPr lang="en-US"/>
          </a:p>
        </p:txBody>
      </p:sp>
    </p:spTree>
    <p:extLst>
      <p:ext uri="{BB962C8B-B14F-4D97-AF65-F5344CB8AC3E}">
        <p14:creationId xmlns:p14="http://schemas.microsoft.com/office/powerpoint/2010/main" val="3956490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1" y="407773"/>
            <a:ext cx="14630400" cy="8229600"/>
          </a:xfrm>
          <a:prstGeom prst="rect">
            <a:avLst/>
          </a:prstGeom>
          <a:solidFill>
            <a:srgbClr val="282C32"/>
          </a:solidFill>
          <a:ln/>
        </p:spPr>
        <p:txBody>
          <a:bodyPr/>
          <a:lstStyle/>
          <a:p>
            <a:r>
              <a:rPr lang="en-US" dirty="0"/>
              <a:t>F</a:t>
            </a:r>
          </a:p>
        </p:txBody>
      </p:sp>
      <p:pic>
        <p:nvPicPr>
          <p:cNvPr id="4" name="Image 0" descr="preencoded.png"/>
          <p:cNvPicPr>
            <a:picLocks noChangeAspect="1"/>
          </p:cNvPicPr>
          <p:nvPr/>
        </p:nvPicPr>
        <p:blipFill>
          <a:blip r:embed="rId3"/>
          <a:stretch>
            <a:fillRect/>
          </a:stretch>
        </p:blipFill>
        <p:spPr>
          <a:xfrm>
            <a:off x="0" y="0"/>
            <a:ext cx="14630400" cy="815546"/>
          </a:xfrm>
          <a:prstGeom prst="rect">
            <a:avLst/>
          </a:prstGeom>
        </p:spPr>
      </p:pic>
      <p:sp>
        <p:nvSpPr>
          <p:cNvPr id="5" name="Text 2"/>
          <p:cNvSpPr/>
          <p:nvPr/>
        </p:nvSpPr>
        <p:spPr>
          <a:xfrm>
            <a:off x="3534251" y="1004319"/>
            <a:ext cx="5829300" cy="585430"/>
          </a:xfrm>
          <a:prstGeom prst="rect">
            <a:avLst/>
          </a:prstGeom>
          <a:noFill/>
          <a:ln/>
        </p:spPr>
        <p:txBody>
          <a:bodyPr wrap="none" rtlCol="0" anchor="t"/>
          <a:lstStyle/>
          <a:p>
            <a:pPr marL="0" indent="0">
              <a:lnSpc>
                <a:spcPts val="4610"/>
              </a:lnSpc>
              <a:buNone/>
            </a:pPr>
            <a:r>
              <a:rPr lang="en-US" sz="3688" b="1" dirty="0">
                <a:solidFill>
                  <a:srgbClr val="60A9FF"/>
                </a:solidFill>
                <a:latin typeface="Barlow" pitchFamily="34" charset="0"/>
                <a:ea typeface="Barlow" pitchFamily="34" charset="-122"/>
                <a:cs typeface="Barlow" pitchFamily="34" charset="-120"/>
              </a:rPr>
              <a:t>Data Collection and Analysis</a:t>
            </a:r>
            <a:endParaRPr lang="en-US" sz="3688" dirty="0"/>
          </a:p>
        </p:txBody>
      </p:sp>
      <p:sp>
        <p:nvSpPr>
          <p:cNvPr id="6" name="Shape 3"/>
          <p:cNvSpPr/>
          <p:nvPr/>
        </p:nvSpPr>
        <p:spPr>
          <a:xfrm>
            <a:off x="7273052" y="3723084"/>
            <a:ext cx="84296" cy="3993237"/>
          </a:xfrm>
          <a:prstGeom prst="rect">
            <a:avLst/>
          </a:prstGeom>
          <a:solidFill>
            <a:srgbClr val="282C32"/>
          </a:solidFill>
          <a:ln/>
        </p:spPr>
        <p:txBody>
          <a:bodyPr/>
          <a:lstStyle/>
          <a:p>
            <a:endParaRPr lang="en-US"/>
          </a:p>
        </p:txBody>
      </p:sp>
      <p:sp>
        <p:nvSpPr>
          <p:cNvPr id="7" name="Shape 4"/>
          <p:cNvSpPr/>
          <p:nvPr/>
        </p:nvSpPr>
        <p:spPr>
          <a:xfrm>
            <a:off x="7525941" y="4038005"/>
            <a:ext cx="655558" cy="84296"/>
          </a:xfrm>
          <a:prstGeom prst="rect">
            <a:avLst/>
          </a:prstGeom>
          <a:solidFill>
            <a:srgbClr val="282C32"/>
          </a:solidFill>
          <a:ln/>
        </p:spPr>
        <p:txBody>
          <a:bodyPr/>
          <a:lstStyle/>
          <a:p>
            <a:endParaRPr lang="en-US"/>
          </a:p>
        </p:txBody>
      </p:sp>
      <p:sp>
        <p:nvSpPr>
          <p:cNvPr id="8" name="Shape 5"/>
          <p:cNvSpPr/>
          <p:nvPr/>
        </p:nvSpPr>
        <p:spPr>
          <a:xfrm>
            <a:off x="7104459" y="3869412"/>
            <a:ext cx="421481" cy="421481"/>
          </a:xfrm>
          <a:prstGeom prst="roundRect">
            <a:avLst>
              <a:gd name="adj" fmla="val 26668"/>
            </a:avLst>
          </a:prstGeom>
          <a:solidFill>
            <a:srgbClr val="282C32"/>
          </a:solidFill>
          <a:ln/>
        </p:spPr>
        <p:txBody>
          <a:bodyPr/>
          <a:lstStyle/>
          <a:p>
            <a:endParaRPr lang="en-US"/>
          </a:p>
        </p:txBody>
      </p:sp>
      <p:sp>
        <p:nvSpPr>
          <p:cNvPr id="9" name="Text 6"/>
          <p:cNvSpPr/>
          <p:nvPr/>
        </p:nvSpPr>
        <p:spPr>
          <a:xfrm>
            <a:off x="7265670" y="3904536"/>
            <a:ext cx="99060" cy="351234"/>
          </a:xfrm>
          <a:prstGeom prst="rect">
            <a:avLst/>
          </a:prstGeom>
          <a:noFill/>
          <a:ln/>
        </p:spPr>
        <p:txBody>
          <a:bodyPr wrap="none" rtlCol="0" anchor="t"/>
          <a:lstStyle/>
          <a:p>
            <a:pPr marL="0" indent="0" algn="ctr">
              <a:lnSpc>
                <a:spcPts val="2766"/>
              </a:lnSpc>
              <a:buNone/>
            </a:pPr>
            <a:endParaRPr lang="en-US" sz="2213" dirty="0"/>
          </a:p>
        </p:txBody>
      </p:sp>
      <p:sp>
        <p:nvSpPr>
          <p:cNvPr id="10" name="Text 7"/>
          <p:cNvSpPr/>
          <p:nvPr/>
        </p:nvSpPr>
        <p:spPr>
          <a:xfrm>
            <a:off x="8345448" y="3910370"/>
            <a:ext cx="3200400" cy="292656"/>
          </a:xfrm>
          <a:prstGeom prst="rect">
            <a:avLst/>
          </a:prstGeom>
          <a:noFill/>
          <a:ln/>
        </p:spPr>
        <p:txBody>
          <a:bodyPr wrap="none" rtlCol="0" anchor="t"/>
          <a:lstStyle/>
          <a:p>
            <a:pPr marL="0" indent="0" algn="l">
              <a:lnSpc>
                <a:spcPts val="2305"/>
              </a:lnSpc>
              <a:buNone/>
            </a:pPr>
            <a:endParaRPr lang="en-US" sz="1844" dirty="0"/>
          </a:p>
        </p:txBody>
      </p:sp>
      <p:sp>
        <p:nvSpPr>
          <p:cNvPr id="12" name="Shape 9"/>
          <p:cNvSpPr/>
          <p:nvPr/>
        </p:nvSpPr>
        <p:spPr>
          <a:xfrm>
            <a:off x="6448901" y="4974550"/>
            <a:ext cx="655558" cy="84296"/>
          </a:xfrm>
          <a:prstGeom prst="rect">
            <a:avLst/>
          </a:prstGeom>
          <a:solidFill>
            <a:srgbClr val="282C32"/>
          </a:solidFill>
          <a:ln/>
        </p:spPr>
        <p:txBody>
          <a:bodyPr/>
          <a:lstStyle/>
          <a:p>
            <a:endParaRPr lang="en-US"/>
          </a:p>
        </p:txBody>
      </p:sp>
      <p:sp>
        <p:nvSpPr>
          <p:cNvPr id="17" name="Shape 14"/>
          <p:cNvSpPr/>
          <p:nvPr/>
        </p:nvSpPr>
        <p:spPr>
          <a:xfrm>
            <a:off x="7525941" y="5978485"/>
            <a:ext cx="655558" cy="84296"/>
          </a:xfrm>
          <a:prstGeom prst="rect">
            <a:avLst/>
          </a:prstGeom>
          <a:solidFill>
            <a:srgbClr val="282C32"/>
          </a:solidFill>
          <a:ln/>
        </p:spPr>
        <p:txBody>
          <a:bodyPr/>
          <a:lstStyle/>
          <a:p>
            <a:endParaRPr lang="en-US"/>
          </a:p>
        </p:txBody>
      </p:sp>
      <p:sp>
        <p:nvSpPr>
          <p:cNvPr id="18" name="Shape 15"/>
          <p:cNvSpPr/>
          <p:nvPr/>
        </p:nvSpPr>
        <p:spPr>
          <a:xfrm>
            <a:off x="7104459" y="5809893"/>
            <a:ext cx="421481" cy="421481"/>
          </a:xfrm>
          <a:prstGeom prst="roundRect">
            <a:avLst>
              <a:gd name="adj" fmla="val 26668"/>
            </a:avLst>
          </a:prstGeom>
          <a:solidFill>
            <a:srgbClr val="282C32"/>
          </a:solidFill>
          <a:ln/>
        </p:spPr>
        <p:txBody>
          <a:bodyPr/>
          <a:lstStyle/>
          <a:p>
            <a:endParaRPr lang="en-US"/>
          </a:p>
        </p:txBody>
      </p:sp>
      <p:sp>
        <p:nvSpPr>
          <p:cNvPr id="23" name="TextBox 22">
            <a:extLst>
              <a:ext uri="{FF2B5EF4-FFF2-40B4-BE49-F238E27FC236}">
                <a16:creationId xmlns:a16="http://schemas.microsoft.com/office/drawing/2014/main" id="{A28B06FE-EDA3-4F9D-BD44-EFD6F2E98FA0}"/>
              </a:ext>
            </a:extLst>
          </p:cNvPr>
          <p:cNvSpPr txBox="1"/>
          <p:nvPr/>
        </p:nvSpPr>
        <p:spPr>
          <a:xfrm>
            <a:off x="585900" y="1696831"/>
            <a:ext cx="10107827" cy="338554"/>
          </a:xfrm>
          <a:prstGeom prst="rect">
            <a:avLst/>
          </a:prstGeom>
          <a:noFill/>
        </p:spPr>
        <p:txBody>
          <a:bodyPr wrap="square" rtlCol="0">
            <a:spAutoFit/>
          </a:bodyPr>
          <a:lstStyle/>
          <a:p>
            <a:r>
              <a:rPr lang="en-US" sz="1600" dirty="0" err="1">
                <a:solidFill>
                  <a:schemeClr val="bg1"/>
                </a:solidFill>
              </a:rPr>
              <a:t>WorldCupPlayers.csv</a:t>
            </a:r>
            <a:endParaRPr lang="en-US" sz="1600" dirty="0">
              <a:solidFill>
                <a:schemeClr val="bg1"/>
              </a:solidFill>
            </a:endParaRPr>
          </a:p>
        </p:txBody>
      </p:sp>
      <p:pic>
        <p:nvPicPr>
          <p:cNvPr id="25" name="Picture 24" descr="A screenshot of a black screen&#10;&#10;Description automatically generated">
            <a:extLst>
              <a:ext uri="{FF2B5EF4-FFF2-40B4-BE49-F238E27FC236}">
                <a16:creationId xmlns:a16="http://schemas.microsoft.com/office/drawing/2014/main" id="{E0C0AB01-25CD-9B7F-F55E-D0AF107C7367}"/>
              </a:ext>
            </a:extLst>
          </p:cNvPr>
          <p:cNvPicPr>
            <a:picLocks noChangeAspect="1"/>
          </p:cNvPicPr>
          <p:nvPr/>
        </p:nvPicPr>
        <p:blipFill>
          <a:blip r:embed="rId4"/>
          <a:stretch>
            <a:fillRect/>
          </a:stretch>
        </p:blipFill>
        <p:spPr>
          <a:xfrm>
            <a:off x="2890480" y="2196147"/>
            <a:ext cx="7772400" cy="1326050"/>
          </a:xfrm>
          <a:prstGeom prst="rect">
            <a:avLst/>
          </a:prstGeom>
        </p:spPr>
      </p:pic>
      <p:sp>
        <p:nvSpPr>
          <p:cNvPr id="26" name="TextBox 25">
            <a:extLst>
              <a:ext uri="{FF2B5EF4-FFF2-40B4-BE49-F238E27FC236}">
                <a16:creationId xmlns:a16="http://schemas.microsoft.com/office/drawing/2014/main" id="{040BA48A-1783-FAF1-1FA1-6D7D8DF356BC}"/>
              </a:ext>
            </a:extLst>
          </p:cNvPr>
          <p:cNvSpPr txBox="1"/>
          <p:nvPr/>
        </p:nvSpPr>
        <p:spPr>
          <a:xfrm>
            <a:off x="482664" y="3887421"/>
            <a:ext cx="5288692" cy="338554"/>
          </a:xfrm>
          <a:prstGeom prst="rect">
            <a:avLst/>
          </a:prstGeom>
          <a:noFill/>
        </p:spPr>
        <p:txBody>
          <a:bodyPr wrap="square" rtlCol="0">
            <a:spAutoFit/>
          </a:bodyPr>
          <a:lstStyle/>
          <a:p>
            <a:r>
              <a:rPr lang="en-US" sz="1600" dirty="0" err="1">
                <a:solidFill>
                  <a:schemeClr val="bg1"/>
                </a:solidFill>
              </a:rPr>
              <a:t>WorldCupMatches.csv</a:t>
            </a:r>
            <a:endParaRPr lang="en-US" sz="1600" dirty="0">
              <a:solidFill>
                <a:schemeClr val="bg1"/>
              </a:solidFill>
            </a:endParaRPr>
          </a:p>
        </p:txBody>
      </p:sp>
      <p:pic>
        <p:nvPicPr>
          <p:cNvPr id="28" name="Picture 27" descr="A screenshot of a black screen&#10;&#10;Description automatically generated">
            <a:extLst>
              <a:ext uri="{FF2B5EF4-FFF2-40B4-BE49-F238E27FC236}">
                <a16:creationId xmlns:a16="http://schemas.microsoft.com/office/drawing/2014/main" id="{B5CF7EBA-135A-ED87-DE7B-E57F0D677668}"/>
              </a:ext>
            </a:extLst>
          </p:cNvPr>
          <p:cNvPicPr>
            <a:picLocks noChangeAspect="1"/>
          </p:cNvPicPr>
          <p:nvPr/>
        </p:nvPicPr>
        <p:blipFill>
          <a:blip r:embed="rId5"/>
          <a:stretch>
            <a:fillRect/>
          </a:stretch>
        </p:blipFill>
        <p:spPr>
          <a:xfrm>
            <a:off x="2890480" y="4249691"/>
            <a:ext cx="7772400" cy="1850026"/>
          </a:xfrm>
          <a:prstGeom prst="rect">
            <a:avLst/>
          </a:prstGeom>
        </p:spPr>
      </p:pic>
      <p:sp>
        <p:nvSpPr>
          <p:cNvPr id="29" name="TextBox 28">
            <a:extLst>
              <a:ext uri="{FF2B5EF4-FFF2-40B4-BE49-F238E27FC236}">
                <a16:creationId xmlns:a16="http://schemas.microsoft.com/office/drawing/2014/main" id="{5A2BAA62-7688-EC2A-4871-00B7330735E5}"/>
              </a:ext>
            </a:extLst>
          </p:cNvPr>
          <p:cNvSpPr txBox="1"/>
          <p:nvPr/>
        </p:nvSpPr>
        <p:spPr>
          <a:xfrm>
            <a:off x="482664" y="6815504"/>
            <a:ext cx="5288692" cy="338554"/>
          </a:xfrm>
          <a:prstGeom prst="rect">
            <a:avLst/>
          </a:prstGeom>
          <a:noFill/>
        </p:spPr>
        <p:txBody>
          <a:bodyPr wrap="square" rtlCol="0">
            <a:spAutoFit/>
          </a:bodyPr>
          <a:lstStyle/>
          <a:p>
            <a:r>
              <a:rPr lang="en-US" sz="1600" dirty="0" err="1">
                <a:solidFill>
                  <a:schemeClr val="bg1"/>
                </a:solidFill>
              </a:rPr>
              <a:t>WorldCups.csv</a:t>
            </a:r>
            <a:endParaRPr lang="en-US" sz="1600" dirty="0">
              <a:solidFill>
                <a:schemeClr val="bg1"/>
              </a:solidFill>
            </a:endParaRPr>
          </a:p>
        </p:txBody>
      </p:sp>
      <p:pic>
        <p:nvPicPr>
          <p:cNvPr id="31" name="Picture 30" descr="A screenshot of a black screen&#10;&#10;Description automatically generated">
            <a:extLst>
              <a:ext uri="{FF2B5EF4-FFF2-40B4-BE49-F238E27FC236}">
                <a16:creationId xmlns:a16="http://schemas.microsoft.com/office/drawing/2014/main" id="{C68D6A70-8881-87CA-348F-17579BD6D943}"/>
              </a:ext>
            </a:extLst>
          </p:cNvPr>
          <p:cNvPicPr>
            <a:picLocks noChangeAspect="1"/>
          </p:cNvPicPr>
          <p:nvPr/>
        </p:nvPicPr>
        <p:blipFill>
          <a:blip r:embed="rId6"/>
          <a:stretch>
            <a:fillRect/>
          </a:stretch>
        </p:blipFill>
        <p:spPr>
          <a:xfrm>
            <a:off x="2890480" y="6891453"/>
            <a:ext cx="7772400" cy="1249921"/>
          </a:xfrm>
          <a:prstGeom prst="rect">
            <a:avLst/>
          </a:prstGeom>
        </p:spPr>
      </p:pic>
      <p:sp>
        <p:nvSpPr>
          <p:cNvPr id="32" name="Shape 4">
            <a:extLst>
              <a:ext uri="{FF2B5EF4-FFF2-40B4-BE49-F238E27FC236}">
                <a16:creationId xmlns:a16="http://schemas.microsoft.com/office/drawing/2014/main" id="{4C335EB3-C6E4-1409-817E-32FEFE3248FC}"/>
              </a:ext>
            </a:extLst>
          </p:cNvPr>
          <p:cNvSpPr/>
          <p:nvPr/>
        </p:nvSpPr>
        <p:spPr>
          <a:xfrm>
            <a:off x="308918" y="1768725"/>
            <a:ext cx="234834" cy="244057"/>
          </a:xfrm>
          <a:prstGeom prst="roundRect">
            <a:avLst>
              <a:gd name="adj" fmla="val 26667"/>
            </a:avLst>
          </a:prstGeom>
          <a:solidFill>
            <a:schemeClr val="bg2">
              <a:lumMod val="75000"/>
            </a:schemeClr>
          </a:solidFill>
          <a:ln/>
        </p:spPr>
        <p:txBody>
          <a:bodyPr/>
          <a:lstStyle/>
          <a:p>
            <a:endParaRPr lang="en-US"/>
          </a:p>
        </p:txBody>
      </p:sp>
      <p:sp>
        <p:nvSpPr>
          <p:cNvPr id="34" name="Shape 4">
            <a:extLst>
              <a:ext uri="{FF2B5EF4-FFF2-40B4-BE49-F238E27FC236}">
                <a16:creationId xmlns:a16="http://schemas.microsoft.com/office/drawing/2014/main" id="{56E1E052-D9DE-8216-D988-0F0C928B6277}"/>
              </a:ext>
            </a:extLst>
          </p:cNvPr>
          <p:cNvSpPr/>
          <p:nvPr/>
        </p:nvSpPr>
        <p:spPr>
          <a:xfrm>
            <a:off x="187916" y="3915976"/>
            <a:ext cx="234834" cy="244057"/>
          </a:xfrm>
          <a:prstGeom prst="roundRect">
            <a:avLst>
              <a:gd name="adj" fmla="val 26667"/>
            </a:avLst>
          </a:prstGeom>
          <a:solidFill>
            <a:schemeClr val="bg2">
              <a:lumMod val="75000"/>
            </a:schemeClr>
          </a:solidFill>
          <a:ln/>
        </p:spPr>
        <p:txBody>
          <a:bodyPr/>
          <a:lstStyle/>
          <a:p>
            <a:endParaRPr lang="en-US"/>
          </a:p>
        </p:txBody>
      </p:sp>
      <p:sp>
        <p:nvSpPr>
          <p:cNvPr id="35" name="Shape 4">
            <a:extLst>
              <a:ext uri="{FF2B5EF4-FFF2-40B4-BE49-F238E27FC236}">
                <a16:creationId xmlns:a16="http://schemas.microsoft.com/office/drawing/2014/main" id="{E98CD33D-7217-9D79-BEF7-218729A07C6C}"/>
              </a:ext>
            </a:extLst>
          </p:cNvPr>
          <p:cNvSpPr/>
          <p:nvPr/>
        </p:nvSpPr>
        <p:spPr>
          <a:xfrm>
            <a:off x="183138" y="6881094"/>
            <a:ext cx="234834" cy="244057"/>
          </a:xfrm>
          <a:prstGeom prst="roundRect">
            <a:avLst>
              <a:gd name="adj" fmla="val 26667"/>
            </a:avLst>
          </a:prstGeom>
          <a:solidFill>
            <a:schemeClr val="bg2">
              <a:lumMod val="75000"/>
            </a:schemeClr>
          </a:solidFill>
          <a:ln/>
        </p:spPr>
        <p:txBody>
          <a:bodyPr/>
          <a:lstStyle/>
          <a:p>
            <a:endParaRPr lang="en-US"/>
          </a:p>
        </p:txBody>
      </p:sp>
    </p:spTree>
    <p:extLst>
      <p:ext uri="{BB962C8B-B14F-4D97-AF65-F5344CB8AC3E}">
        <p14:creationId xmlns:p14="http://schemas.microsoft.com/office/powerpoint/2010/main" val="3055009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txBody>
          <a:bodyPr/>
          <a:lstStyle/>
          <a:p>
            <a:endParaRPr lang="en-US"/>
          </a:p>
        </p:txBody>
      </p:sp>
      <p:sp>
        <p:nvSpPr>
          <p:cNvPr id="6" name="Text 3"/>
          <p:cNvSpPr/>
          <p:nvPr/>
        </p:nvSpPr>
        <p:spPr>
          <a:xfrm>
            <a:off x="1343620" y="226254"/>
            <a:ext cx="4443889"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Data Cleaning</a:t>
            </a:r>
            <a:endParaRPr lang="en-US" sz="4374" dirty="0"/>
          </a:p>
        </p:txBody>
      </p:sp>
      <p:sp>
        <p:nvSpPr>
          <p:cNvPr id="7" name="Shape 4"/>
          <p:cNvSpPr/>
          <p:nvPr/>
        </p:nvSpPr>
        <p:spPr>
          <a:xfrm>
            <a:off x="546563" y="1185732"/>
            <a:ext cx="234834" cy="244057"/>
          </a:xfrm>
          <a:prstGeom prst="roundRect">
            <a:avLst>
              <a:gd name="adj" fmla="val 26667"/>
            </a:avLst>
          </a:prstGeom>
          <a:solidFill>
            <a:schemeClr val="bg2">
              <a:lumMod val="75000"/>
            </a:schemeClr>
          </a:solidFill>
          <a:ln/>
        </p:spPr>
        <p:txBody>
          <a:bodyPr/>
          <a:lstStyle/>
          <a:p>
            <a:endParaRPr lang="en-US"/>
          </a:p>
        </p:txBody>
      </p:sp>
      <p:sp>
        <p:nvSpPr>
          <p:cNvPr id="20" name="TextBox 19">
            <a:extLst>
              <a:ext uri="{FF2B5EF4-FFF2-40B4-BE49-F238E27FC236}">
                <a16:creationId xmlns:a16="http://schemas.microsoft.com/office/drawing/2014/main" id="{D1A80A07-AB99-3793-61F0-4FF7929A79CE}"/>
              </a:ext>
            </a:extLst>
          </p:cNvPr>
          <p:cNvSpPr txBox="1"/>
          <p:nvPr/>
        </p:nvSpPr>
        <p:spPr>
          <a:xfrm>
            <a:off x="911359" y="1126341"/>
            <a:ext cx="3610765" cy="369332"/>
          </a:xfrm>
          <a:prstGeom prst="rect">
            <a:avLst/>
          </a:prstGeom>
          <a:noFill/>
        </p:spPr>
        <p:txBody>
          <a:bodyPr wrap="square" rtlCol="0">
            <a:spAutoFit/>
          </a:bodyPr>
          <a:lstStyle/>
          <a:p>
            <a:r>
              <a:rPr lang="en-US" dirty="0">
                <a:solidFill>
                  <a:schemeClr val="bg1"/>
                </a:solidFill>
              </a:rPr>
              <a:t>Issue 1: NaN values</a:t>
            </a:r>
          </a:p>
        </p:txBody>
      </p:sp>
      <p:pic>
        <p:nvPicPr>
          <p:cNvPr id="22" name="Picture 21" descr="A screenshot of a black screen&#10;&#10;Description automatically generated">
            <a:extLst>
              <a:ext uri="{FF2B5EF4-FFF2-40B4-BE49-F238E27FC236}">
                <a16:creationId xmlns:a16="http://schemas.microsoft.com/office/drawing/2014/main" id="{C0145695-2728-D4AA-DC04-F6FE4591CA37}"/>
              </a:ext>
            </a:extLst>
          </p:cNvPr>
          <p:cNvPicPr>
            <a:picLocks noChangeAspect="1"/>
          </p:cNvPicPr>
          <p:nvPr/>
        </p:nvPicPr>
        <p:blipFill>
          <a:blip r:embed="rId4"/>
          <a:stretch>
            <a:fillRect/>
          </a:stretch>
        </p:blipFill>
        <p:spPr>
          <a:xfrm>
            <a:off x="1305098" y="1701387"/>
            <a:ext cx="12020204" cy="2015143"/>
          </a:xfrm>
          <a:prstGeom prst="rect">
            <a:avLst/>
          </a:prstGeom>
        </p:spPr>
      </p:pic>
      <p:pic>
        <p:nvPicPr>
          <p:cNvPr id="24" name="Picture 23" descr="A black background with white text&#10;&#10;Description automatically generated">
            <a:extLst>
              <a:ext uri="{FF2B5EF4-FFF2-40B4-BE49-F238E27FC236}">
                <a16:creationId xmlns:a16="http://schemas.microsoft.com/office/drawing/2014/main" id="{DFA18062-1919-F972-3FD9-5DEDCC4BE814}"/>
              </a:ext>
            </a:extLst>
          </p:cNvPr>
          <p:cNvPicPr>
            <a:picLocks noChangeAspect="1"/>
          </p:cNvPicPr>
          <p:nvPr/>
        </p:nvPicPr>
        <p:blipFill>
          <a:blip r:embed="rId5"/>
          <a:stretch>
            <a:fillRect/>
          </a:stretch>
        </p:blipFill>
        <p:spPr>
          <a:xfrm>
            <a:off x="4763193" y="4299465"/>
            <a:ext cx="5104014" cy="1409010"/>
          </a:xfrm>
          <a:prstGeom prst="rect">
            <a:avLst/>
          </a:prstGeom>
        </p:spPr>
      </p:pic>
      <p:pic>
        <p:nvPicPr>
          <p:cNvPr id="26" name="Picture 25">
            <a:extLst>
              <a:ext uri="{FF2B5EF4-FFF2-40B4-BE49-F238E27FC236}">
                <a16:creationId xmlns:a16="http://schemas.microsoft.com/office/drawing/2014/main" id="{145D11FA-E1E1-83B1-5D25-1FBD734F5771}"/>
              </a:ext>
            </a:extLst>
          </p:cNvPr>
          <p:cNvPicPr>
            <a:picLocks noChangeAspect="1"/>
          </p:cNvPicPr>
          <p:nvPr/>
        </p:nvPicPr>
        <p:blipFill>
          <a:blip r:embed="rId6"/>
          <a:stretch>
            <a:fillRect/>
          </a:stretch>
        </p:blipFill>
        <p:spPr>
          <a:xfrm>
            <a:off x="3699163" y="6468548"/>
            <a:ext cx="7232073" cy="1269421"/>
          </a:xfrm>
          <a:prstGeom prst="rect">
            <a:avLst/>
          </a:prstGeom>
        </p:spPr>
      </p:pic>
      <p:sp>
        <p:nvSpPr>
          <p:cNvPr id="27" name="Shape 4">
            <a:extLst>
              <a:ext uri="{FF2B5EF4-FFF2-40B4-BE49-F238E27FC236}">
                <a16:creationId xmlns:a16="http://schemas.microsoft.com/office/drawing/2014/main" id="{F170418F-98BF-17C5-A884-32BC8DDEA499}"/>
              </a:ext>
            </a:extLst>
          </p:cNvPr>
          <p:cNvSpPr/>
          <p:nvPr/>
        </p:nvSpPr>
        <p:spPr>
          <a:xfrm>
            <a:off x="546563" y="3992771"/>
            <a:ext cx="234834" cy="244057"/>
          </a:xfrm>
          <a:prstGeom prst="roundRect">
            <a:avLst>
              <a:gd name="adj" fmla="val 26667"/>
            </a:avLst>
          </a:prstGeom>
          <a:solidFill>
            <a:schemeClr val="bg2">
              <a:lumMod val="75000"/>
            </a:schemeClr>
          </a:solidFill>
          <a:ln/>
        </p:spPr>
        <p:txBody>
          <a:bodyPr/>
          <a:lstStyle/>
          <a:p>
            <a:endParaRPr lang="en-US"/>
          </a:p>
        </p:txBody>
      </p:sp>
      <p:sp>
        <p:nvSpPr>
          <p:cNvPr id="28" name="TextBox 27">
            <a:extLst>
              <a:ext uri="{FF2B5EF4-FFF2-40B4-BE49-F238E27FC236}">
                <a16:creationId xmlns:a16="http://schemas.microsoft.com/office/drawing/2014/main" id="{53F328E2-72E7-F5A8-4B54-ACFAD4D69B95}"/>
              </a:ext>
            </a:extLst>
          </p:cNvPr>
          <p:cNvSpPr txBox="1"/>
          <p:nvPr/>
        </p:nvSpPr>
        <p:spPr>
          <a:xfrm>
            <a:off x="911359" y="3930133"/>
            <a:ext cx="3610765" cy="369332"/>
          </a:xfrm>
          <a:prstGeom prst="rect">
            <a:avLst/>
          </a:prstGeom>
          <a:noFill/>
        </p:spPr>
        <p:txBody>
          <a:bodyPr wrap="square" rtlCol="0">
            <a:spAutoFit/>
          </a:bodyPr>
          <a:lstStyle/>
          <a:p>
            <a:r>
              <a:rPr lang="en-US" dirty="0">
                <a:solidFill>
                  <a:schemeClr val="bg1"/>
                </a:solidFill>
              </a:rPr>
              <a:t>Issue 2: Junk text</a:t>
            </a:r>
          </a:p>
        </p:txBody>
      </p:sp>
      <p:sp>
        <p:nvSpPr>
          <p:cNvPr id="29" name="Shape 4">
            <a:extLst>
              <a:ext uri="{FF2B5EF4-FFF2-40B4-BE49-F238E27FC236}">
                <a16:creationId xmlns:a16="http://schemas.microsoft.com/office/drawing/2014/main" id="{AB1D8F3C-770D-585F-4690-C877B14EDA5F}"/>
              </a:ext>
            </a:extLst>
          </p:cNvPr>
          <p:cNvSpPr/>
          <p:nvPr/>
        </p:nvSpPr>
        <p:spPr>
          <a:xfrm>
            <a:off x="546563" y="6111185"/>
            <a:ext cx="234834" cy="244057"/>
          </a:xfrm>
          <a:prstGeom prst="roundRect">
            <a:avLst>
              <a:gd name="adj" fmla="val 26667"/>
            </a:avLst>
          </a:prstGeom>
          <a:solidFill>
            <a:schemeClr val="bg2">
              <a:lumMod val="75000"/>
            </a:schemeClr>
          </a:solidFill>
          <a:ln/>
        </p:spPr>
        <p:txBody>
          <a:bodyPr/>
          <a:lstStyle/>
          <a:p>
            <a:endParaRPr lang="en-US"/>
          </a:p>
        </p:txBody>
      </p:sp>
      <p:sp>
        <p:nvSpPr>
          <p:cNvPr id="30" name="TextBox 29">
            <a:extLst>
              <a:ext uri="{FF2B5EF4-FFF2-40B4-BE49-F238E27FC236}">
                <a16:creationId xmlns:a16="http://schemas.microsoft.com/office/drawing/2014/main" id="{DDF29EED-A954-40C3-3F77-818C6346BD91}"/>
              </a:ext>
            </a:extLst>
          </p:cNvPr>
          <p:cNvSpPr txBox="1"/>
          <p:nvPr/>
        </p:nvSpPr>
        <p:spPr>
          <a:xfrm>
            <a:off x="911359" y="6045002"/>
            <a:ext cx="3610765" cy="369332"/>
          </a:xfrm>
          <a:prstGeom prst="rect">
            <a:avLst/>
          </a:prstGeom>
          <a:noFill/>
        </p:spPr>
        <p:txBody>
          <a:bodyPr wrap="square" rtlCol="0">
            <a:spAutoFit/>
          </a:bodyPr>
          <a:lstStyle/>
          <a:p>
            <a:r>
              <a:rPr lang="en-US" dirty="0">
                <a:solidFill>
                  <a:schemeClr val="bg1"/>
                </a:solidFill>
              </a:rPr>
              <a:t>Issue 3: Old names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282C32"/>
          </a:solidFill>
          <a:ln/>
        </p:spPr>
        <p:txBody>
          <a:bodyPr/>
          <a:lstStyle/>
          <a:p>
            <a:endParaRPr lang="en-US"/>
          </a:p>
        </p:txBody>
      </p:sp>
      <p:sp>
        <p:nvSpPr>
          <p:cNvPr id="5" name="TextBox 4">
            <a:extLst>
              <a:ext uri="{FF2B5EF4-FFF2-40B4-BE49-F238E27FC236}">
                <a16:creationId xmlns:a16="http://schemas.microsoft.com/office/drawing/2014/main" id="{E8598355-7884-0830-2A13-EF88726F4ED8}"/>
              </a:ext>
            </a:extLst>
          </p:cNvPr>
          <p:cNvSpPr txBox="1"/>
          <p:nvPr/>
        </p:nvSpPr>
        <p:spPr>
          <a:xfrm>
            <a:off x="5504935" y="3760857"/>
            <a:ext cx="3620530" cy="707886"/>
          </a:xfrm>
          <a:prstGeom prst="rect">
            <a:avLst/>
          </a:prstGeom>
          <a:noFill/>
        </p:spPr>
        <p:txBody>
          <a:bodyPr wrap="square" rtlCol="0">
            <a:spAutoFit/>
          </a:bodyPr>
          <a:lstStyle/>
          <a:p>
            <a:pPr algn="ctr"/>
            <a:r>
              <a:rPr lang="en-US" sz="4000" b="1" dirty="0">
                <a:solidFill>
                  <a:srgbClr val="60A9FF"/>
                </a:solidFill>
                <a:latin typeface="Barlow" pitchFamily="34" charset="0"/>
                <a:ea typeface="Barlow" pitchFamily="34" charset="-122"/>
                <a:cs typeface="Barlow" pitchFamily="34" charset="-120"/>
              </a:rPr>
              <a:t>Demo</a:t>
            </a:r>
            <a:endParaRPr lang="en-US" sz="4000" dirty="0"/>
          </a:p>
        </p:txBody>
      </p:sp>
    </p:spTree>
    <p:extLst>
      <p:ext uri="{BB962C8B-B14F-4D97-AF65-F5344CB8AC3E}">
        <p14:creationId xmlns:p14="http://schemas.microsoft.com/office/powerpoint/2010/main" val="2663607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dirty="0"/>
          </a:p>
        </p:txBody>
      </p:sp>
      <p:sp>
        <p:nvSpPr>
          <p:cNvPr id="4" name="Text 2"/>
          <p:cNvSpPr/>
          <p:nvPr/>
        </p:nvSpPr>
        <p:spPr>
          <a:xfrm>
            <a:off x="4617720" y="494554"/>
            <a:ext cx="539496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Results and Conclusion</a:t>
            </a:r>
            <a:endParaRPr lang="en-US" sz="4374" dirty="0"/>
          </a:p>
        </p:txBody>
      </p:sp>
      <p:pic>
        <p:nvPicPr>
          <p:cNvPr id="14" name="Picture 13" descr="A graph of blue rectangular bars&#10;&#10;Description automatically generated">
            <a:extLst>
              <a:ext uri="{FF2B5EF4-FFF2-40B4-BE49-F238E27FC236}">
                <a16:creationId xmlns:a16="http://schemas.microsoft.com/office/drawing/2014/main" id="{137984D5-6238-0D80-F29F-8F5247AED91C}"/>
              </a:ext>
            </a:extLst>
          </p:cNvPr>
          <p:cNvPicPr>
            <a:picLocks noChangeAspect="1"/>
          </p:cNvPicPr>
          <p:nvPr/>
        </p:nvPicPr>
        <p:blipFill>
          <a:blip r:embed="rId3"/>
          <a:stretch>
            <a:fillRect/>
          </a:stretch>
        </p:blipFill>
        <p:spPr>
          <a:xfrm>
            <a:off x="324747" y="1477403"/>
            <a:ext cx="3802754" cy="1976397"/>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8422D4E7-CCD1-6144-0D46-A0F7BBEEF71B}"/>
              </a:ext>
            </a:extLst>
          </p:cNvPr>
          <p:cNvPicPr>
            <a:picLocks noChangeAspect="1"/>
          </p:cNvPicPr>
          <p:nvPr/>
        </p:nvPicPr>
        <p:blipFill>
          <a:blip r:embed="rId4"/>
          <a:stretch>
            <a:fillRect/>
          </a:stretch>
        </p:blipFill>
        <p:spPr>
          <a:xfrm>
            <a:off x="9759029" y="1477403"/>
            <a:ext cx="3832856" cy="1976398"/>
          </a:xfrm>
          <a:prstGeom prst="rect">
            <a:avLst/>
          </a:prstGeom>
        </p:spPr>
      </p:pic>
      <p:pic>
        <p:nvPicPr>
          <p:cNvPr id="20" name="Picture 19" descr="A graph of different colored squares&#10;&#10;Description automatically generated">
            <a:extLst>
              <a:ext uri="{FF2B5EF4-FFF2-40B4-BE49-F238E27FC236}">
                <a16:creationId xmlns:a16="http://schemas.microsoft.com/office/drawing/2014/main" id="{EE34F5D2-1A2D-5D92-EA8B-5AD9F6889C06}"/>
              </a:ext>
            </a:extLst>
          </p:cNvPr>
          <p:cNvPicPr>
            <a:picLocks noChangeAspect="1"/>
          </p:cNvPicPr>
          <p:nvPr/>
        </p:nvPicPr>
        <p:blipFill>
          <a:blip r:embed="rId5"/>
          <a:stretch>
            <a:fillRect/>
          </a:stretch>
        </p:blipFill>
        <p:spPr>
          <a:xfrm>
            <a:off x="3534966" y="4052503"/>
            <a:ext cx="6939629" cy="3578393"/>
          </a:xfrm>
          <a:prstGeom prst="rect">
            <a:avLst/>
          </a:prstGeom>
        </p:spPr>
      </p:pic>
      <p:sp>
        <p:nvSpPr>
          <p:cNvPr id="21" name="TextBox 20">
            <a:extLst>
              <a:ext uri="{FF2B5EF4-FFF2-40B4-BE49-F238E27FC236}">
                <a16:creationId xmlns:a16="http://schemas.microsoft.com/office/drawing/2014/main" id="{E7464D80-DD8C-215E-F2C9-61050378A065}"/>
              </a:ext>
            </a:extLst>
          </p:cNvPr>
          <p:cNvSpPr txBox="1"/>
          <p:nvPr/>
        </p:nvSpPr>
        <p:spPr>
          <a:xfrm>
            <a:off x="1626339" y="3599263"/>
            <a:ext cx="599785" cy="307777"/>
          </a:xfrm>
          <a:prstGeom prst="rect">
            <a:avLst/>
          </a:prstGeom>
          <a:noFill/>
        </p:spPr>
        <p:txBody>
          <a:bodyPr wrap="square" rtlCol="0">
            <a:spAutoFit/>
          </a:bodyPr>
          <a:lstStyle/>
          <a:p>
            <a:r>
              <a:rPr lang="en-US" sz="1400" dirty="0">
                <a:solidFill>
                  <a:schemeClr val="bg1"/>
                </a:solidFill>
              </a:rPr>
              <a:t>Fig 1</a:t>
            </a:r>
          </a:p>
        </p:txBody>
      </p:sp>
      <p:sp>
        <p:nvSpPr>
          <p:cNvPr id="22" name="TextBox 21">
            <a:extLst>
              <a:ext uri="{FF2B5EF4-FFF2-40B4-BE49-F238E27FC236}">
                <a16:creationId xmlns:a16="http://schemas.microsoft.com/office/drawing/2014/main" id="{03BB0FCE-349A-B500-EEDA-879F602C1002}"/>
              </a:ext>
            </a:extLst>
          </p:cNvPr>
          <p:cNvSpPr txBox="1"/>
          <p:nvPr/>
        </p:nvSpPr>
        <p:spPr>
          <a:xfrm>
            <a:off x="6705600" y="3588387"/>
            <a:ext cx="1219200" cy="307777"/>
          </a:xfrm>
          <a:prstGeom prst="rect">
            <a:avLst/>
          </a:prstGeom>
          <a:noFill/>
        </p:spPr>
        <p:txBody>
          <a:bodyPr wrap="square" rtlCol="0">
            <a:spAutoFit/>
          </a:bodyPr>
          <a:lstStyle/>
          <a:p>
            <a:r>
              <a:rPr lang="en-US" sz="1400" dirty="0">
                <a:solidFill>
                  <a:schemeClr val="bg1"/>
                </a:solidFill>
              </a:rPr>
              <a:t>Fig 2</a:t>
            </a:r>
          </a:p>
        </p:txBody>
      </p:sp>
      <p:sp>
        <p:nvSpPr>
          <p:cNvPr id="23" name="TextBox 22">
            <a:extLst>
              <a:ext uri="{FF2B5EF4-FFF2-40B4-BE49-F238E27FC236}">
                <a16:creationId xmlns:a16="http://schemas.microsoft.com/office/drawing/2014/main" id="{34E981EB-DF7F-2AA6-4B8E-CEAB978BF77D}"/>
              </a:ext>
            </a:extLst>
          </p:cNvPr>
          <p:cNvSpPr txBox="1"/>
          <p:nvPr/>
        </p:nvSpPr>
        <p:spPr>
          <a:xfrm>
            <a:off x="11362124" y="3599263"/>
            <a:ext cx="626666" cy="307777"/>
          </a:xfrm>
          <a:prstGeom prst="rect">
            <a:avLst/>
          </a:prstGeom>
          <a:noFill/>
        </p:spPr>
        <p:txBody>
          <a:bodyPr wrap="square" rtlCol="0">
            <a:spAutoFit/>
          </a:bodyPr>
          <a:lstStyle/>
          <a:p>
            <a:r>
              <a:rPr lang="en-US" sz="1400" dirty="0">
                <a:solidFill>
                  <a:schemeClr val="bg1"/>
                </a:solidFill>
              </a:rPr>
              <a:t>Fig 3</a:t>
            </a:r>
          </a:p>
        </p:txBody>
      </p:sp>
      <p:sp>
        <p:nvSpPr>
          <p:cNvPr id="24" name="TextBox 23">
            <a:extLst>
              <a:ext uri="{FF2B5EF4-FFF2-40B4-BE49-F238E27FC236}">
                <a16:creationId xmlns:a16="http://schemas.microsoft.com/office/drawing/2014/main" id="{93D39EAD-A1A8-275E-E431-BD5FA54D7FD7}"/>
              </a:ext>
            </a:extLst>
          </p:cNvPr>
          <p:cNvSpPr txBox="1"/>
          <p:nvPr/>
        </p:nvSpPr>
        <p:spPr>
          <a:xfrm>
            <a:off x="6604730" y="7735046"/>
            <a:ext cx="800100" cy="307777"/>
          </a:xfrm>
          <a:prstGeom prst="rect">
            <a:avLst/>
          </a:prstGeom>
          <a:noFill/>
        </p:spPr>
        <p:txBody>
          <a:bodyPr wrap="square" rtlCol="0">
            <a:spAutoFit/>
          </a:bodyPr>
          <a:lstStyle/>
          <a:p>
            <a:r>
              <a:rPr lang="en-US" sz="1400" dirty="0">
                <a:solidFill>
                  <a:schemeClr val="bg1"/>
                </a:solidFill>
              </a:rPr>
              <a:t>Fig 4</a:t>
            </a:r>
          </a:p>
        </p:txBody>
      </p:sp>
      <p:pic>
        <p:nvPicPr>
          <p:cNvPr id="26" name="Picture 25" descr="A graph with red and blue lines&#10;&#10;Description automatically generated">
            <a:extLst>
              <a:ext uri="{FF2B5EF4-FFF2-40B4-BE49-F238E27FC236}">
                <a16:creationId xmlns:a16="http://schemas.microsoft.com/office/drawing/2014/main" id="{0DEB028D-8BFF-A419-64F2-7DCB9E371258}"/>
              </a:ext>
            </a:extLst>
          </p:cNvPr>
          <p:cNvPicPr>
            <a:picLocks noChangeAspect="1"/>
          </p:cNvPicPr>
          <p:nvPr/>
        </p:nvPicPr>
        <p:blipFill>
          <a:blip r:embed="rId6"/>
          <a:stretch>
            <a:fillRect/>
          </a:stretch>
        </p:blipFill>
        <p:spPr>
          <a:xfrm>
            <a:off x="4950784" y="1477401"/>
            <a:ext cx="4072664" cy="1976398"/>
          </a:xfrm>
          <a:prstGeom prst="rect">
            <a:avLst/>
          </a:prstGeom>
        </p:spPr>
      </p:pic>
    </p:spTree>
    <p:extLst>
      <p:ext uri="{BB962C8B-B14F-4D97-AF65-F5344CB8AC3E}">
        <p14:creationId xmlns:p14="http://schemas.microsoft.com/office/powerpoint/2010/main" val="3491537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dirty="0"/>
          </a:p>
        </p:txBody>
      </p:sp>
      <p:sp>
        <p:nvSpPr>
          <p:cNvPr id="4" name="Text 2"/>
          <p:cNvSpPr/>
          <p:nvPr/>
        </p:nvSpPr>
        <p:spPr>
          <a:xfrm>
            <a:off x="4048760" y="519954"/>
            <a:ext cx="65328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Exploratory Data Analysis</a:t>
            </a:r>
            <a:endParaRPr lang="en-US" sz="4374" dirty="0"/>
          </a:p>
        </p:txBody>
      </p:sp>
      <p:pic>
        <p:nvPicPr>
          <p:cNvPr id="12" name="Picture 11" descr="A graph with different colored circles&#10;&#10;Description automatically generated with medium confidence">
            <a:extLst>
              <a:ext uri="{FF2B5EF4-FFF2-40B4-BE49-F238E27FC236}">
                <a16:creationId xmlns:a16="http://schemas.microsoft.com/office/drawing/2014/main" id="{382AA88C-B413-2B1C-8591-5A007CDD9EFB}"/>
              </a:ext>
            </a:extLst>
          </p:cNvPr>
          <p:cNvPicPr>
            <a:picLocks noChangeAspect="1"/>
          </p:cNvPicPr>
          <p:nvPr/>
        </p:nvPicPr>
        <p:blipFill>
          <a:blip r:embed="rId3"/>
          <a:stretch>
            <a:fillRect/>
          </a:stretch>
        </p:blipFill>
        <p:spPr>
          <a:xfrm>
            <a:off x="387841" y="2578670"/>
            <a:ext cx="5606068" cy="2707692"/>
          </a:xfrm>
          <a:prstGeom prst="rect">
            <a:avLst/>
          </a:prstGeom>
        </p:spPr>
      </p:pic>
      <p:pic>
        <p:nvPicPr>
          <p:cNvPr id="28" name="Picture 27" descr="A map of countries/regions with yellow hexagons&#10;&#10;Description automatically generated">
            <a:extLst>
              <a:ext uri="{FF2B5EF4-FFF2-40B4-BE49-F238E27FC236}">
                <a16:creationId xmlns:a16="http://schemas.microsoft.com/office/drawing/2014/main" id="{AA1866B2-DDC5-D064-D36C-8A9210F8718B}"/>
              </a:ext>
            </a:extLst>
          </p:cNvPr>
          <p:cNvPicPr>
            <a:picLocks noChangeAspect="1"/>
          </p:cNvPicPr>
          <p:nvPr/>
        </p:nvPicPr>
        <p:blipFill>
          <a:blip r:embed="rId4"/>
          <a:stretch>
            <a:fillRect/>
          </a:stretch>
        </p:blipFill>
        <p:spPr>
          <a:xfrm>
            <a:off x="6642918" y="2579738"/>
            <a:ext cx="2940050" cy="2706624"/>
          </a:xfrm>
          <a:prstGeom prst="rect">
            <a:avLst/>
          </a:prstGeom>
        </p:spPr>
      </p:pic>
      <p:pic>
        <p:nvPicPr>
          <p:cNvPr id="30" name="Picture 29" descr="A network of countries/regions with yellow hexagons&#10;&#10;Description automatically generated">
            <a:extLst>
              <a:ext uri="{FF2B5EF4-FFF2-40B4-BE49-F238E27FC236}">
                <a16:creationId xmlns:a16="http://schemas.microsoft.com/office/drawing/2014/main" id="{DFB43304-F4F7-AD3B-1D6B-5A29B881E707}"/>
              </a:ext>
            </a:extLst>
          </p:cNvPr>
          <p:cNvPicPr>
            <a:picLocks noChangeAspect="1"/>
          </p:cNvPicPr>
          <p:nvPr/>
        </p:nvPicPr>
        <p:blipFill>
          <a:blip r:embed="rId5"/>
          <a:stretch>
            <a:fillRect/>
          </a:stretch>
        </p:blipFill>
        <p:spPr>
          <a:xfrm>
            <a:off x="10441528" y="2578670"/>
            <a:ext cx="2959962" cy="2707692"/>
          </a:xfrm>
          <a:prstGeom prst="rect">
            <a:avLst/>
          </a:prstGeom>
        </p:spPr>
      </p:pic>
      <p:sp>
        <p:nvSpPr>
          <p:cNvPr id="32" name="TextBox 31">
            <a:extLst>
              <a:ext uri="{FF2B5EF4-FFF2-40B4-BE49-F238E27FC236}">
                <a16:creationId xmlns:a16="http://schemas.microsoft.com/office/drawing/2014/main" id="{96CB1B22-BF3F-CDD7-5A38-6E3F38E48A6B}"/>
              </a:ext>
            </a:extLst>
          </p:cNvPr>
          <p:cNvSpPr txBox="1"/>
          <p:nvPr/>
        </p:nvSpPr>
        <p:spPr>
          <a:xfrm>
            <a:off x="2790825" y="5423646"/>
            <a:ext cx="800100" cy="307777"/>
          </a:xfrm>
          <a:prstGeom prst="rect">
            <a:avLst/>
          </a:prstGeom>
          <a:noFill/>
        </p:spPr>
        <p:txBody>
          <a:bodyPr wrap="square" rtlCol="0">
            <a:spAutoFit/>
          </a:bodyPr>
          <a:lstStyle/>
          <a:p>
            <a:r>
              <a:rPr lang="en-US" sz="1400" dirty="0">
                <a:solidFill>
                  <a:schemeClr val="bg1"/>
                </a:solidFill>
              </a:rPr>
              <a:t>Fig 5</a:t>
            </a:r>
          </a:p>
        </p:txBody>
      </p:sp>
      <p:sp>
        <p:nvSpPr>
          <p:cNvPr id="33" name="TextBox 32">
            <a:extLst>
              <a:ext uri="{FF2B5EF4-FFF2-40B4-BE49-F238E27FC236}">
                <a16:creationId xmlns:a16="http://schemas.microsoft.com/office/drawing/2014/main" id="{A9B19D61-16EC-AE89-410E-49ED446D9350}"/>
              </a:ext>
            </a:extLst>
          </p:cNvPr>
          <p:cNvSpPr txBox="1"/>
          <p:nvPr/>
        </p:nvSpPr>
        <p:spPr>
          <a:xfrm>
            <a:off x="7712893" y="5425880"/>
            <a:ext cx="800100" cy="307777"/>
          </a:xfrm>
          <a:prstGeom prst="rect">
            <a:avLst/>
          </a:prstGeom>
          <a:noFill/>
        </p:spPr>
        <p:txBody>
          <a:bodyPr wrap="square" rtlCol="0">
            <a:spAutoFit/>
          </a:bodyPr>
          <a:lstStyle/>
          <a:p>
            <a:r>
              <a:rPr lang="en-US" sz="1400" dirty="0">
                <a:solidFill>
                  <a:schemeClr val="bg1"/>
                </a:solidFill>
              </a:rPr>
              <a:t>Fig 6</a:t>
            </a:r>
          </a:p>
        </p:txBody>
      </p:sp>
      <p:sp>
        <p:nvSpPr>
          <p:cNvPr id="34" name="TextBox 33">
            <a:extLst>
              <a:ext uri="{FF2B5EF4-FFF2-40B4-BE49-F238E27FC236}">
                <a16:creationId xmlns:a16="http://schemas.microsoft.com/office/drawing/2014/main" id="{2AD7D42A-7DCE-BCF1-8BA7-FF47245FFBCB}"/>
              </a:ext>
            </a:extLst>
          </p:cNvPr>
          <p:cNvSpPr txBox="1"/>
          <p:nvPr/>
        </p:nvSpPr>
        <p:spPr>
          <a:xfrm>
            <a:off x="11521459" y="5423645"/>
            <a:ext cx="800100" cy="307777"/>
          </a:xfrm>
          <a:prstGeom prst="rect">
            <a:avLst/>
          </a:prstGeom>
          <a:noFill/>
        </p:spPr>
        <p:txBody>
          <a:bodyPr wrap="square" rtlCol="0">
            <a:spAutoFit/>
          </a:bodyPr>
          <a:lstStyle/>
          <a:p>
            <a:r>
              <a:rPr lang="en-US" sz="1400" dirty="0">
                <a:solidFill>
                  <a:schemeClr val="bg1"/>
                </a:solidFill>
              </a:rPr>
              <a:t>Fig 7</a:t>
            </a:r>
          </a:p>
        </p:txBody>
      </p:sp>
    </p:spTree>
    <p:extLst>
      <p:ext uri="{BB962C8B-B14F-4D97-AF65-F5344CB8AC3E}">
        <p14:creationId xmlns:p14="http://schemas.microsoft.com/office/powerpoint/2010/main" val="3920873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4" name="Text 2"/>
          <p:cNvSpPr/>
          <p:nvPr/>
        </p:nvSpPr>
        <p:spPr>
          <a:xfrm>
            <a:off x="5631180" y="634254"/>
            <a:ext cx="336804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Conclusion</a:t>
            </a:r>
            <a:endParaRPr lang="en-US" sz="4374" dirty="0"/>
          </a:p>
        </p:txBody>
      </p:sp>
      <p:sp>
        <p:nvSpPr>
          <p:cNvPr id="3" name="TextBox 2">
            <a:extLst>
              <a:ext uri="{FF2B5EF4-FFF2-40B4-BE49-F238E27FC236}">
                <a16:creationId xmlns:a16="http://schemas.microsoft.com/office/drawing/2014/main" id="{7AB5C505-43B7-A62A-6CD9-54D7665376C7}"/>
              </a:ext>
            </a:extLst>
          </p:cNvPr>
          <p:cNvSpPr txBox="1"/>
          <p:nvPr/>
        </p:nvSpPr>
        <p:spPr>
          <a:xfrm>
            <a:off x="1955800" y="2268140"/>
            <a:ext cx="10718800" cy="3693319"/>
          </a:xfrm>
          <a:prstGeom prst="rect">
            <a:avLst/>
          </a:prstGeom>
          <a:noFill/>
        </p:spPr>
        <p:txBody>
          <a:bodyPr wrap="square" rtlCol="0">
            <a:spAutoFit/>
          </a:bodyPr>
          <a:lstStyle/>
          <a:p>
            <a:pPr marL="285750" indent="-285750">
              <a:buFont typeface="Wingdings" pitchFamily="2" charset="2"/>
              <a:buChar char="Ø"/>
            </a:pPr>
            <a:r>
              <a:rPr lang="en-US" dirty="0">
                <a:solidFill>
                  <a:schemeClr val="bg1"/>
                </a:solidFill>
              </a:rPr>
              <a:t>Comprehensive data analysis and visualization completed</a:t>
            </a:r>
          </a:p>
          <a:p>
            <a:pPr marL="285750" indent="-285750">
              <a:buFont typeface="Wingdings" pitchFamily="2" charset="2"/>
              <a:buChar char="Ø"/>
            </a:pPr>
            <a:endParaRPr lang="en-US" dirty="0">
              <a:solidFill>
                <a:schemeClr val="bg1"/>
              </a:solidFill>
            </a:endParaRPr>
          </a:p>
          <a:p>
            <a:pPr marL="285750" indent="-285750">
              <a:buFont typeface="Wingdings" pitchFamily="2" charset="2"/>
              <a:buChar char="Ø"/>
            </a:pPr>
            <a:r>
              <a:rPr lang="en-US" dirty="0">
                <a:solidFill>
                  <a:schemeClr val="bg1"/>
                </a:solidFill>
              </a:rPr>
              <a:t>Developed an interactive dashboard to explore World Cup trends</a:t>
            </a:r>
          </a:p>
          <a:p>
            <a:pPr marL="285750" indent="-285750">
              <a:buFont typeface="Wingdings" pitchFamily="2" charset="2"/>
              <a:buChar char="Ø"/>
            </a:pPr>
            <a:endParaRPr lang="en-US" dirty="0">
              <a:solidFill>
                <a:schemeClr val="bg1"/>
              </a:solidFill>
            </a:endParaRPr>
          </a:p>
          <a:p>
            <a:pPr marL="285750" indent="-285750">
              <a:buFont typeface="Wingdings" pitchFamily="2" charset="2"/>
              <a:buChar char="Ø"/>
            </a:pPr>
            <a:r>
              <a:rPr lang="en-US" dirty="0">
                <a:solidFill>
                  <a:schemeClr val="bg1"/>
                </a:solidFill>
              </a:rPr>
              <a:t>Team with the highest number of goals does not have the most World Cup titles</a:t>
            </a:r>
          </a:p>
          <a:p>
            <a:pPr marL="285750" indent="-285750">
              <a:buFont typeface="Wingdings" pitchFamily="2" charset="2"/>
              <a:buChar char="Ø"/>
            </a:pPr>
            <a:endParaRPr lang="en-US" dirty="0">
              <a:solidFill>
                <a:schemeClr val="bg1"/>
              </a:solidFill>
            </a:endParaRPr>
          </a:p>
          <a:p>
            <a:pPr marL="285750" indent="-285750">
              <a:buFont typeface="Wingdings" pitchFamily="2" charset="2"/>
              <a:buChar char="Ø"/>
            </a:pPr>
            <a:r>
              <a:rPr lang="en-US" dirty="0">
                <a:solidFill>
                  <a:schemeClr val="bg1"/>
                </a:solidFill>
              </a:rPr>
              <a:t>Scoring the most goals is not the sole determinant of World Cup success</a:t>
            </a:r>
          </a:p>
          <a:p>
            <a:pPr marL="285750" indent="-285750">
              <a:buFont typeface="Wingdings" pitchFamily="2" charset="2"/>
              <a:buChar char="Ø"/>
            </a:pPr>
            <a:endParaRPr lang="en-US" dirty="0">
              <a:solidFill>
                <a:schemeClr val="bg1"/>
              </a:solidFill>
            </a:endParaRPr>
          </a:p>
          <a:p>
            <a:pPr marL="285750" indent="-285750">
              <a:buFont typeface="Wingdings" pitchFamily="2" charset="2"/>
              <a:buChar char="Ø"/>
            </a:pPr>
            <a:r>
              <a:rPr lang="en-US" dirty="0">
                <a:solidFill>
                  <a:schemeClr val="bg1"/>
                </a:solidFill>
              </a:rPr>
              <a:t>Fan support plays a crucial role in team performance</a:t>
            </a:r>
          </a:p>
          <a:p>
            <a:pPr marL="285750" indent="-285750">
              <a:buFont typeface="Wingdings" pitchFamily="2" charset="2"/>
              <a:buChar char="Ø"/>
            </a:pPr>
            <a:endParaRPr lang="en-US" dirty="0">
              <a:solidFill>
                <a:schemeClr val="bg1"/>
              </a:solidFill>
            </a:endParaRPr>
          </a:p>
          <a:p>
            <a:pPr marL="285750" indent="-285750">
              <a:buFont typeface="Wingdings" pitchFamily="2" charset="2"/>
              <a:buChar char="Ø"/>
            </a:pPr>
            <a:r>
              <a:rPr lang="en-US" dirty="0">
                <a:solidFill>
                  <a:schemeClr val="bg1"/>
                </a:solidFill>
              </a:rPr>
              <a:t>Psychological benefits of home support contribute significantly to team success</a:t>
            </a:r>
          </a:p>
          <a:p>
            <a:pPr marL="742950" lvl="1" indent="-285750">
              <a:buFont typeface="Wingdings" pitchFamily="2" charset="2"/>
              <a:buChar char="Ø"/>
            </a:pPr>
            <a:endParaRPr lang="en-US" dirty="0">
              <a:solidFill>
                <a:schemeClr val="bg1"/>
              </a:solidFill>
            </a:endParaRPr>
          </a:p>
          <a:p>
            <a:pPr marL="742950" lvl="1" indent="-285750">
              <a:buFont typeface="Wingdings" pitchFamily="2" charset="2"/>
              <a:buChar char="Ø"/>
            </a:pPr>
            <a:endParaRPr lang="en-US" dirty="0">
              <a:solidFill>
                <a:schemeClr val="bg1"/>
              </a:solidFill>
            </a:endParaRPr>
          </a:p>
        </p:txBody>
      </p:sp>
    </p:spTree>
    <p:extLst>
      <p:ext uri="{BB962C8B-B14F-4D97-AF65-F5344CB8AC3E}">
        <p14:creationId xmlns:p14="http://schemas.microsoft.com/office/powerpoint/2010/main" val="88565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4152901" y="3420427"/>
            <a:ext cx="672846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rPr>
              <a:t>Questions?</a:t>
            </a:r>
            <a:endParaRPr lang="en-US" sz="4374" dirty="0"/>
          </a:p>
        </p:txBody>
      </p:sp>
      <p:sp>
        <p:nvSpPr>
          <p:cNvPr id="12" name="Shape 9"/>
          <p:cNvSpPr/>
          <p:nvPr/>
        </p:nvSpPr>
        <p:spPr>
          <a:xfrm>
            <a:off x="833199" y="5712976"/>
            <a:ext cx="9306401" cy="1724501"/>
          </a:xfrm>
          <a:prstGeom prst="roundRect">
            <a:avLst>
              <a:gd name="adj" fmla="val 7731"/>
            </a:avLst>
          </a:prstGeom>
          <a:solidFill>
            <a:srgbClr val="282C32"/>
          </a:solidFill>
          <a:ln/>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2714</TotalTime>
  <Words>210</Words>
  <Application>Microsoft Macintosh PowerPoint</Application>
  <PresentationFormat>Custom</PresentationFormat>
  <Paragraphs>54</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Barlow</vt:lpstr>
      <vt:lpstr>Calibri</vt:lpstr>
      <vt:lpstr>Comic Sans MS</vt:lpstr>
      <vt:lpstr>Inter</vt:lpstr>
      <vt:lpstr>Montserrat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Jadon, Utkarsh Pratap Singh</cp:lastModifiedBy>
  <cp:revision>30</cp:revision>
  <dcterms:created xsi:type="dcterms:W3CDTF">2023-11-27T23:56:45Z</dcterms:created>
  <dcterms:modified xsi:type="dcterms:W3CDTF">2023-12-03T00:27:32Z</dcterms:modified>
</cp:coreProperties>
</file>